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1" r:id="rId3"/>
    <p:sldId id="262" r:id="rId4"/>
    <p:sldId id="257" r:id="rId5"/>
    <p:sldId id="275" r:id="rId6"/>
    <p:sldId id="277" r:id="rId7"/>
    <p:sldId id="276" r:id="rId8"/>
    <p:sldId id="279" r:id="rId9"/>
    <p:sldId id="260" r:id="rId10"/>
    <p:sldId id="259" r:id="rId11"/>
    <p:sldId id="263" r:id="rId12"/>
    <p:sldId id="266" r:id="rId13"/>
    <p:sldId id="269" r:id="rId14"/>
    <p:sldId id="267" r:id="rId15"/>
    <p:sldId id="268" r:id="rId16"/>
    <p:sldId id="271" r:id="rId17"/>
    <p:sldId id="280" r:id="rId18"/>
    <p:sldId id="272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217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81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819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nl-BE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819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19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819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</p:grpSp>
      <p:sp>
        <p:nvSpPr>
          <p:cNvPr id="820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anose="05000000000000000000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8203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9F5E6EF7-C228-4905-AF34-66ECF6AB509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204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0CEBB7-53FD-4EDC-B019-EC66AE9D28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03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9250" y="476250"/>
            <a:ext cx="1981200" cy="5610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5650" y="476250"/>
            <a:ext cx="5791200" cy="5610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237E53-3FFB-4D34-BEC1-F31A36B644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493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650" y="476250"/>
            <a:ext cx="7924800" cy="8556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773238"/>
            <a:ext cx="3770313" cy="43132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1773238"/>
            <a:ext cx="3770312" cy="43132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644FD0B9-45AF-4642-8A80-AB61F1F43D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780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AB42F76-C186-4B81-B90F-E3047EF410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012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356DE9-9E25-4A04-A48C-32D0F40A91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375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73238"/>
            <a:ext cx="3770313" cy="43132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1773238"/>
            <a:ext cx="3770312" cy="43132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48CA28-7476-4FE3-8475-43840E577A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77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BC4995A-3357-463C-9A48-35FD8974C6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937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8F53BA-C941-489F-8983-6276212B5D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58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3418DD6-3ABC-48D6-9BAE-89EF561F31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548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7941A10-CCFC-4D58-BA4A-030D7AE7B1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005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9533FF-B668-44CE-98C0-55C0185CA0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653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0"/>
            <a:ext cx="76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7173" name="Freeform 5"/>
          <p:cNvSpPr>
            <a:spLocks/>
          </p:cNvSpPr>
          <p:nvPr/>
        </p:nvSpPr>
        <p:spPr bwMode="auto">
          <a:xfrm>
            <a:off x="457200" y="0"/>
            <a:ext cx="2746375" cy="692150"/>
          </a:xfrm>
          <a:custGeom>
            <a:avLst/>
            <a:gdLst>
              <a:gd name="T0" fmla="*/ 1728 w 1728"/>
              <a:gd name="T1" fmla="*/ 0 h 735"/>
              <a:gd name="T2" fmla="*/ 1728 w 1728"/>
              <a:gd name="T3" fmla="*/ 480 h 735"/>
              <a:gd name="T4" fmla="*/ 380 w 1728"/>
              <a:gd name="T5" fmla="*/ 482 h 735"/>
              <a:gd name="T6" fmla="*/ 354 w 1728"/>
              <a:gd name="T7" fmla="*/ 480 h 735"/>
              <a:gd name="T8" fmla="*/ 308 w 1728"/>
              <a:gd name="T9" fmla="*/ 489 h 735"/>
              <a:gd name="T10" fmla="*/ 246 w 1728"/>
              <a:gd name="T11" fmla="*/ 531 h 735"/>
              <a:gd name="T12" fmla="*/ 206 w 1728"/>
              <a:gd name="T13" fmla="*/ 597 h 735"/>
              <a:gd name="T14" fmla="*/ 192 w 1728"/>
              <a:gd name="T15" fmla="*/ 666 h 735"/>
              <a:gd name="T16" fmla="*/ 192 w 1728"/>
              <a:gd name="T17" fmla="*/ 735 h 735"/>
              <a:gd name="T18" fmla="*/ 0 w 1728"/>
              <a:gd name="T19" fmla="*/ 735 h 735"/>
              <a:gd name="T20" fmla="*/ 0 w 1728"/>
              <a:gd name="T21" fmla="*/ 480 h 735"/>
              <a:gd name="T22" fmla="*/ 0 w 1728"/>
              <a:gd name="T23" fmla="*/ 0 h 735"/>
              <a:gd name="T24" fmla="*/ 1728 w 1728"/>
              <a:gd name="T25" fmla="*/ 0 h 7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8" h="735">
                <a:moveTo>
                  <a:pt x="1728" y="0"/>
                </a:moveTo>
                <a:lnTo>
                  <a:pt x="1728" y="480"/>
                </a:lnTo>
                <a:lnTo>
                  <a:pt x="380" y="482"/>
                </a:lnTo>
                <a:lnTo>
                  <a:pt x="354" y="480"/>
                </a:lnTo>
                <a:lnTo>
                  <a:pt x="308" y="489"/>
                </a:lnTo>
                <a:cubicBezTo>
                  <a:pt x="290" y="498"/>
                  <a:pt x="263" y="513"/>
                  <a:pt x="246" y="531"/>
                </a:cubicBezTo>
                <a:cubicBezTo>
                  <a:pt x="229" y="549"/>
                  <a:pt x="215" y="574"/>
                  <a:pt x="206" y="597"/>
                </a:cubicBezTo>
                <a:cubicBezTo>
                  <a:pt x="197" y="620"/>
                  <a:pt x="194" y="643"/>
                  <a:pt x="192" y="666"/>
                </a:cubicBezTo>
                <a:lnTo>
                  <a:pt x="192" y="735"/>
                </a:lnTo>
                <a:lnTo>
                  <a:pt x="0" y="735"/>
                </a:lnTo>
                <a:lnTo>
                  <a:pt x="0" y="480"/>
                </a:lnTo>
                <a:lnTo>
                  <a:pt x="0" y="0"/>
                </a:lnTo>
                <a:lnTo>
                  <a:pt x="172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nl-BE"/>
          </a:p>
        </p:txBody>
      </p:sp>
      <p:grpSp>
        <p:nvGrpSpPr>
          <p:cNvPr id="7174" name="Group 6"/>
          <p:cNvGrpSpPr>
            <a:grpSpLocks/>
          </p:cNvGrpSpPr>
          <p:nvPr/>
        </p:nvGrpSpPr>
        <p:grpSpPr bwMode="auto">
          <a:xfrm>
            <a:off x="222250" y="1408113"/>
            <a:ext cx="7391400" cy="319087"/>
            <a:chOff x="144" y="1248"/>
            <a:chExt cx="4656" cy="201"/>
          </a:xfrm>
        </p:grpSpPr>
        <p:sp>
          <p:nvSpPr>
            <p:cNvPr id="7175" name="AutoShape 7"/>
            <p:cNvSpPr>
              <a:spLocks noChangeArrowheads="1"/>
            </p:cNvSpPr>
            <p:nvPr/>
          </p:nvSpPr>
          <p:spPr bwMode="auto">
            <a:xfrm>
              <a:off x="384" y="1248"/>
              <a:ext cx="4416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7176" name="AutoShape 8"/>
            <p:cNvSpPr>
              <a:spLocks noChangeArrowheads="1"/>
            </p:cNvSpPr>
            <p:nvPr/>
          </p:nvSpPr>
          <p:spPr bwMode="auto">
            <a:xfrm flipH="1">
              <a:off x="144" y="1248"/>
              <a:ext cx="248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</p:grpSp>
      <p:sp>
        <p:nvSpPr>
          <p:cNvPr id="717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476250"/>
            <a:ext cx="7924800" cy="855663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773238"/>
            <a:ext cx="7693025" cy="431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fld id="{509F445A-2910-4615-AB0D-76FD94AE3E8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sap-utilities.co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ilydoseofexcel.com/" TargetMode="External"/><Relationship Id="rId2" Type="http://schemas.openxmlformats.org/officeDocument/2006/relationships/hyperlink" Target="http://www.wimgielis.be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mgielis.b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wgielis@aexis.co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dypope.info/" TargetMode="External"/><Relationship Id="rId2" Type="http://schemas.openxmlformats.org/officeDocument/2006/relationships/hyperlink" Target="http://www.peltiertech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nl-BE" sz="4000"/>
              <a:t>Haal meer uit Excel...</a:t>
            </a:r>
            <a:br>
              <a:rPr lang="nl-BE" sz="4000"/>
            </a:br>
            <a:r>
              <a:rPr lang="nl-BE" sz="4000"/>
              <a:t>		</a:t>
            </a:r>
            <a:r>
              <a:rPr lang="nl-BE" sz="2000"/>
              <a:t>zonder VBA</a:t>
            </a:r>
            <a:endParaRPr lang="en-US" sz="20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nl-BE" sz="2400"/>
          </a:p>
          <a:p>
            <a:r>
              <a:rPr lang="nl-BE" sz="2400"/>
              <a:t>Wim Gielis</a:t>
            </a:r>
          </a:p>
          <a:p>
            <a:r>
              <a:rPr lang="nl-BE" sz="2400"/>
              <a:t>Aexis</a:t>
            </a:r>
          </a:p>
          <a:p>
            <a:r>
              <a:rPr lang="nl-BE" sz="2400"/>
              <a:t>31/03/2008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Excel utilities</a:t>
            </a: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ASAP utilities</a:t>
            </a:r>
          </a:p>
          <a:p>
            <a:pPr lvl="1"/>
            <a:r>
              <a:rPr lang="en-US"/>
              <a:t>gratis set van </a:t>
            </a:r>
            <a:r>
              <a:rPr lang="en-US">
                <a:cs typeface="Arial" panose="020B0604020202020204" pitchFamily="34" charset="0"/>
              </a:rPr>
              <a:t>±</a:t>
            </a:r>
            <a:r>
              <a:rPr lang="en-US"/>
              <a:t> 300 extra utilities</a:t>
            </a:r>
          </a:p>
          <a:p>
            <a:pPr lvl="1"/>
            <a:r>
              <a:rPr lang="en-US"/>
              <a:t>pas op voor afhankelijkheid</a:t>
            </a:r>
          </a:p>
          <a:p>
            <a:pPr lvl="1"/>
            <a:r>
              <a:rPr lang="nl-BE"/>
              <a:t>Excel opstarten duurt iets langer</a:t>
            </a:r>
            <a:endParaRPr lang="en-US"/>
          </a:p>
          <a:p>
            <a:pPr lvl="1"/>
            <a:r>
              <a:rPr lang="en-US">
                <a:hlinkClick r:id="rId2"/>
              </a:rPr>
              <a:t>www.asap-utilities.com</a:t>
            </a:r>
            <a:endParaRPr lang="en-US"/>
          </a:p>
          <a:p>
            <a:pPr lvl="1"/>
            <a:r>
              <a:rPr lang="en-US"/>
              <a:t>Andere invoegtoepassingen:</a:t>
            </a:r>
          </a:p>
          <a:p>
            <a:pPr lvl="2"/>
            <a:r>
              <a:rPr lang="en-US"/>
              <a:t>Power utility pak van John Walkenbach</a:t>
            </a:r>
          </a:p>
          <a:p>
            <a:pPr lvl="2"/>
            <a:r>
              <a:rPr lang="nl-BE"/>
              <a:t>XY chart labeler van Rob Bovey</a:t>
            </a:r>
          </a:p>
          <a:p>
            <a:pPr lvl="2"/>
            <a:r>
              <a:rPr lang="nl-BE"/>
              <a:t>TranslateIt van Jurgen Volkerink</a:t>
            </a:r>
          </a:p>
          <a:p>
            <a:pPr lvl="2"/>
            <a:r>
              <a:rPr lang="nl-BE"/>
              <a:t>Name manager van Jan-Karel Pieterse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Wim op het web</a:t>
            </a: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sz="2400"/>
              <a:t>Website</a:t>
            </a:r>
          </a:p>
          <a:p>
            <a:pPr lvl="1"/>
            <a:r>
              <a:rPr lang="nl-BE" sz="2000">
                <a:hlinkClick r:id="rId2"/>
              </a:rPr>
              <a:t>www.wimgielis.be</a:t>
            </a:r>
            <a:endParaRPr lang="nl-BE" sz="2000"/>
          </a:p>
          <a:p>
            <a:pPr lvl="1">
              <a:buFontTx/>
              <a:buNone/>
            </a:pPr>
            <a:endParaRPr lang="nl-BE" sz="2000"/>
          </a:p>
          <a:p>
            <a:r>
              <a:rPr lang="nl-BE" sz="2400"/>
              <a:t>Forums en blog</a:t>
            </a:r>
          </a:p>
          <a:p>
            <a:pPr lvl="1"/>
            <a:r>
              <a:rPr lang="nl-BE" sz="2000"/>
              <a:t>Wigi heeft 18.300+ posts op Ozgrid.com, Mrexcel.com, Helpmij.nl, Worksheet.nl, Nieuwsgroepen,...</a:t>
            </a:r>
          </a:p>
          <a:p>
            <a:pPr lvl="1"/>
            <a:r>
              <a:rPr lang="en-US" sz="2000"/>
              <a:t>Blog van Dick Kusleika en andere MVP’s: </a:t>
            </a:r>
            <a:r>
              <a:rPr lang="en-US" sz="2000">
                <a:hlinkClick r:id="rId3"/>
              </a:rPr>
              <a:t>www.dailydoseofexcel.com</a:t>
            </a:r>
            <a:endParaRPr lang="en-US" sz="2000"/>
          </a:p>
          <a:p>
            <a:endParaRPr lang="nl-BE" sz="2400"/>
          </a:p>
          <a:p>
            <a:r>
              <a:rPr lang="nl-BE" sz="2400"/>
              <a:t>Excel / VBA consulting</a:t>
            </a:r>
            <a:endParaRPr lang="en-US"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Excel op het web</a:t>
            </a:r>
            <a:endParaRPr lang="en-US"/>
          </a:p>
        </p:txBody>
      </p:sp>
      <p:graphicFrame>
        <p:nvGraphicFramePr>
          <p:cNvPr id="17730" name="Group 322"/>
          <p:cNvGraphicFramePr>
            <a:graphicFrameLocks noGrp="1"/>
          </p:cNvGraphicFramePr>
          <p:nvPr>
            <p:ph sz="half" idx="2"/>
          </p:nvPr>
        </p:nvGraphicFramePr>
        <p:xfrm>
          <a:off x="1042988" y="2276475"/>
          <a:ext cx="6985000" cy="1516063"/>
        </p:xfrm>
        <a:graphic>
          <a:graphicData uri="http://schemas.openxmlformats.org/drawingml/2006/table">
            <a:tbl>
              <a:tblPr/>
              <a:tblGrid>
                <a:gridCol w="1917700"/>
                <a:gridCol w="5067300"/>
              </a:tblGrid>
              <a:tr h="157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MrExcel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www.mrexcel.com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Ozgrid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www.ozgrid.com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l-B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Helpmij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l-B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www.helpmij.nl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l-B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Worksheet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l-B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www.worksheet.nl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l-B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Nieuwsgroepen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http://www.microsoft.com/communities/newsgroups/en-us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587" name="Rectangle 179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773238"/>
            <a:ext cx="4957763" cy="4313237"/>
          </a:xfrm>
        </p:spPr>
        <p:txBody>
          <a:bodyPr/>
          <a:lstStyle/>
          <a:p>
            <a:r>
              <a:rPr lang="nl-BE" sz="2400"/>
              <a:t>Forums / nieuwsgroepen</a:t>
            </a:r>
            <a:endParaRPr lang="en-US"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Excel op het web (2)</a:t>
            </a:r>
            <a:endParaRPr lang="en-US"/>
          </a:p>
        </p:txBody>
      </p:sp>
      <p:graphicFrame>
        <p:nvGraphicFramePr>
          <p:cNvPr id="21573" name="Group 69"/>
          <p:cNvGraphicFramePr>
            <a:graphicFrameLocks noGrp="1"/>
          </p:cNvGraphicFramePr>
          <p:nvPr>
            <p:ph sz="half" idx="2"/>
          </p:nvPr>
        </p:nvGraphicFramePr>
        <p:xfrm>
          <a:off x="1042988" y="2276475"/>
          <a:ext cx="7200900" cy="4244975"/>
        </p:xfrm>
        <a:graphic>
          <a:graphicData uri="http://schemas.openxmlformats.org/drawingml/2006/table">
            <a:tbl>
              <a:tblPr/>
              <a:tblGrid>
                <a:gridCol w="2520950"/>
                <a:gridCol w="3240087"/>
                <a:gridCol w="1439863"/>
              </a:tblGrid>
              <a:tr h="157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Zach Barresse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www.vbaexpress.com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l-B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Alan Beban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home.pacbell.net/beban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l-B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Rob Bovey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www.appspro.com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l-B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Chart labeler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Stephen Bullen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www.oaltd.co.uk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l-B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Many goodies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Fernando Cinquegrani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www.prodomosua.eu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l-B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Debra Dalgleish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www.contextures.com/tiptech.html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l-B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Tutorials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5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Ron de Bruin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www.rondebruin.nl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l-B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Code voor mail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Andrew Engwirda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www.andrewsexceltips.com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l-B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Blog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Ed Ferrero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www.edferrero.com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l-B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Curtis Frye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www.thatexcelguy.com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l-B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Orlando Magalhães Filho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orlando.mvps.org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l-B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Juan Pablo González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www.mrexcel.com/consultoria.shtml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l-B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Bernd Held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members.aol.com/Machero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l-B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Nick Hodge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www.nickhodge.co.uk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l-B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69" name="Rectangle 6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nl-BE" sz="2400"/>
              <a:t>MVP’s</a:t>
            </a:r>
            <a:endParaRPr lang="en-US" sz="2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Excel op het web (3)</a:t>
            </a:r>
            <a:endParaRPr lang="en-US"/>
          </a:p>
        </p:txBody>
      </p:sp>
      <p:graphicFrame>
        <p:nvGraphicFramePr>
          <p:cNvPr id="18584" name="Group 152"/>
          <p:cNvGraphicFramePr>
            <a:graphicFrameLocks noGrp="1"/>
          </p:cNvGraphicFramePr>
          <p:nvPr>
            <p:ph sz="half" idx="2"/>
          </p:nvPr>
        </p:nvGraphicFramePr>
        <p:xfrm>
          <a:off x="1042988" y="1916113"/>
          <a:ext cx="7705725" cy="4244975"/>
        </p:xfrm>
        <a:graphic>
          <a:graphicData uri="http://schemas.openxmlformats.org/drawingml/2006/table">
            <a:tbl>
              <a:tblPr/>
              <a:tblGrid>
                <a:gridCol w="2808287"/>
                <a:gridCol w="3889375"/>
                <a:gridCol w="1008063"/>
              </a:tblGrid>
              <a:tr h="161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l-B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Frank Isaacs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www.vbapro.com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l-B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Daniel Josserand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dj.joss.free.fr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l-B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Masaru Kaji (Colo)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puremis.net/excel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l-B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Dick Kusleika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www.dailydoseofexcel.com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l-B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Blog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John Lacher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www.lacher.com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l-B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Laurent Longre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xcell05.free.fr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l-B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Ture Magnusson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www.turedata.se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l-B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Jake Marx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www.longhead.com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l-B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Ashish Mathur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www.ashishmathur.com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l-B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David McRitchie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www.mvps.org/dmcritchie/excel/excel.htm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l-B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Aanrader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Tushar Mehta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www.tushar-mehta.com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l-B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Patrick Molloy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www.xl-expert.com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l-B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Charles ’Chip’ Pearson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www.cpearson.com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l-B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Beste site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Jon Peltier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www.peltiertech.com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l-B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Grafieken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Excel op het web (4)</a:t>
            </a:r>
            <a:endParaRPr lang="en-US"/>
          </a:p>
        </p:txBody>
      </p:sp>
      <p:graphicFrame>
        <p:nvGraphicFramePr>
          <p:cNvPr id="20602" name="Group 122"/>
          <p:cNvGraphicFramePr>
            <a:graphicFrameLocks noGrp="1"/>
          </p:cNvGraphicFramePr>
          <p:nvPr>
            <p:ph sz="half" idx="2"/>
          </p:nvPr>
        </p:nvGraphicFramePr>
        <p:xfrm>
          <a:off x="1042988" y="1916113"/>
          <a:ext cx="6985000" cy="4548187"/>
        </p:xfrm>
        <a:graphic>
          <a:graphicData uri="http://schemas.openxmlformats.org/drawingml/2006/table">
            <a:tbl>
              <a:tblPr/>
              <a:tblGrid>
                <a:gridCol w="2089150"/>
                <a:gridCol w="3240087"/>
                <a:gridCol w="1655763"/>
              </a:tblGrid>
              <a:tr h="161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Jan Karel Pieterse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www.jkp-ads.com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l-B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Bob Phillips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www.xldynamic.com/source/xld.html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l-B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Andy Pope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www.andypope.info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l-B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Grafieken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Rodney Powell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www.beyondtechnology.com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l-B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Ken Puls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www.excelguru.ca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l-B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Thomas Ramel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users.quick-line.ch/ramel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l-B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Jorge Rodrigues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exceler.blogspot.com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l-B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Peo Sjoblom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nwexcelsolutions.com/index.htm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l-B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Robert Rosenberg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www.r-cor.com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l-B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John Walkenbach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www.j-walk.com/ss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l-B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Goeroe (+ blog)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Monika Weber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www.jumper.ch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l-B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l-B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l-B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l-B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l-B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Ingrid Baplue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users.telenet.be/ingrid/excel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l-B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Belgische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l-B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David Gainer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blogs.msdn.com/excel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l-B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Excel 2007 blog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l-B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John McGimpsey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www.mcgimpsey.com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l-B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Voormalig MVP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Excel op het web (5)</a:t>
            </a:r>
            <a:endParaRPr lang="en-US"/>
          </a:p>
        </p:txBody>
      </p:sp>
      <p:graphicFrame>
        <p:nvGraphicFramePr>
          <p:cNvPr id="24750" name="Group 174"/>
          <p:cNvGraphicFramePr>
            <a:graphicFrameLocks noGrp="1"/>
          </p:cNvGraphicFramePr>
          <p:nvPr>
            <p:ph sz="half" idx="2"/>
          </p:nvPr>
        </p:nvGraphicFramePr>
        <p:xfrm>
          <a:off x="1042988" y="2276475"/>
          <a:ext cx="7921625" cy="2425700"/>
        </p:xfrm>
        <a:graphic>
          <a:graphicData uri="http://schemas.openxmlformats.org/drawingml/2006/table">
            <a:tbl>
              <a:tblPr/>
              <a:tblGrid>
                <a:gridCol w="2089150"/>
                <a:gridCol w="4176712"/>
                <a:gridCol w="1655763"/>
              </a:tblGrid>
              <a:tr h="157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l-B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ASAP Utilities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l-B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www.asap-utilities.com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l-B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Bastien Mensink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l-B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Power Utility Pak (paid)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j-walk.com/ss/pup/pup6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l-B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John Walkenbach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l-B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Chart labeler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www.appspro.com/Utilities/ChartLabeler.htm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l-B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Rob Bovey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l-B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TranslateIt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members.chello.nl/jvolk/keepitcool/download.html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l-B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Jurgen Volkerink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5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l-B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MZ Tools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www.mztools.com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Carlos Quintero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l-B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Indent VBA code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www.bmsltd.ie/indenter/IndentPage.asp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l-B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Stephen Bullen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l-B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Games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in Excel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www.xl-logic.com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l-B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Aaron Blood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nl-B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...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l-B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nl-B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629" name="Rectangle 5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nl-BE" sz="2400"/>
              <a:t>Addins</a:t>
            </a:r>
            <a:endParaRPr lang="en-US" sz="2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Gene zwans...</a:t>
            </a: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Excel en de rekenmachine</a:t>
            </a:r>
          </a:p>
          <a:p>
            <a:pPr>
              <a:lnSpc>
                <a:spcPct val="90000"/>
              </a:lnSpc>
            </a:pPr>
            <a:r>
              <a:rPr lang="nl-BE"/>
              <a:t>de wondere wereld van VBA...</a:t>
            </a:r>
          </a:p>
          <a:p>
            <a:pPr>
              <a:lnSpc>
                <a:spcPct val="90000"/>
              </a:lnSpc>
            </a:pPr>
            <a:r>
              <a:rPr lang="nl-BE"/>
              <a:t>jaarlijkse M$ top van de (Excel) MVP’s</a:t>
            </a:r>
          </a:p>
          <a:p>
            <a:pPr>
              <a:lnSpc>
                <a:spcPct val="90000"/>
              </a:lnSpc>
            </a:pPr>
            <a:r>
              <a:rPr lang="nl-BE"/>
              <a:t>Dick Kusleika en collega’s (DDoE)</a:t>
            </a:r>
          </a:p>
          <a:p>
            <a:pPr lvl="1">
              <a:lnSpc>
                <a:spcPct val="90000"/>
              </a:lnSpc>
            </a:pPr>
            <a:r>
              <a:rPr lang="nl-BE"/>
              <a:t>langste bestaande woord vormen en opzoeken</a:t>
            </a:r>
          </a:p>
          <a:p>
            <a:pPr lvl="1">
              <a:lnSpc>
                <a:spcPct val="90000"/>
              </a:lnSpc>
            </a:pPr>
            <a:endParaRPr lang="nl-BE"/>
          </a:p>
          <a:p>
            <a:pPr lvl="1">
              <a:lnSpc>
                <a:spcPct val="90000"/>
              </a:lnSpc>
            </a:pPr>
            <a:endParaRPr lang="nl-BE"/>
          </a:p>
          <a:p>
            <a:pPr lvl="1">
              <a:lnSpc>
                <a:spcPct val="90000"/>
              </a:lnSpc>
            </a:pPr>
            <a:endParaRPr lang="nl-BE"/>
          </a:p>
          <a:p>
            <a:pPr lvl="1">
              <a:lnSpc>
                <a:spcPct val="90000"/>
              </a:lnSpc>
            </a:pPr>
            <a:r>
              <a:rPr lang="nl-BE"/>
              <a:t>woord omdraaien met gewone functies</a:t>
            </a:r>
          </a:p>
          <a:p>
            <a:pPr lvl="1">
              <a:lnSpc>
                <a:spcPct val="90000"/>
              </a:lnSpc>
            </a:pPr>
            <a:r>
              <a:rPr lang="nl-BE"/>
              <a:t>16 keer de muis gebruiken</a:t>
            </a:r>
          </a:p>
        </p:txBody>
      </p:sp>
      <p:pic>
        <p:nvPicPr>
          <p:cNvPr id="34820" name="Picture 4" descr="Cerambycida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4365625"/>
            <a:ext cx="53340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Einde</a:t>
            </a:r>
            <a:endParaRPr lang="en-US"/>
          </a:p>
        </p:txBody>
      </p:sp>
      <p:sp>
        <p:nvSpPr>
          <p:cNvPr id="25653" name="Rectangle 5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773238"/>
            <a:ext cx="7694613" cy="4313237"/>
          </a:xfrm>
        </p:spPr>
        <p:txBody>
          <a:bodyPr/>
          <a:lstStyle/>
          <a:p>
            <a:endParaRPr lang="nl-BE" sz="2400"/>
          </a:p>
          <a:p>
            <a:endParaRPr lang="nl-BE" sz="2400"/>
          </a:p>
          <a:p>
            <a:endParaRPr lang="nl-BE"/>
          </a:p>
          <a:p>
            <a:pPr algn="ctr">
              <a:buFont typeface="Wingdings" panose="05000000000000000000" pitchFamily="2" charset="2"/>
              <a:buNone/>
            </a:pPr>
            <a:r>
              <a:rPr lang="nl-BE"/>
              <a:t>Bedankt voor de aandacht !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Vooraf</a:t>
            </a: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nl-BE"/>
              <a:t>doel en opzet van de “training”</a:t>
            </a:r>
          </a:p>
          <a:p>
            <a:pPr lvl="1"/>
            <a:r>
              <a:rPr lang="nl-BE"/>
              <a:t>niet Excel 12 (Excel 2007)</a:t>
            </a:r>
            <a:endParaRPr lang="en-US"/>
          </a:p>
          <a:p>
            <a:pPr lvl="1"/>
            <a:r>
              <a:rPr lang="en-US"/>
              <a:t>TM1 web… </a:t>
            </a:r>
            <a:r>
              <a:rPr lang="en-US">
                <a:sym typeface="Wingdings" panose="05000000000000000000" pitchFamily="2" charset="2"/>
              </a:rPr>
              <a:t></a:t>
            </a:r>
          </a:p>
          <a:p>
            <a:pPr lvl="1"/>
            <a:r>
              <a:rPr lang="nl-BE">
                <a:sym typeface="Wingdings" panose="05000000000000000000" pitchFamily="2" charset="2"/>
              </a:rPr>
              <a:t>presentatie en illustratiemateriaal komt op website </a:t>
            </a:r>
            <a:r>
              <a:rPr lang="nl-BE">
                <a:sym typeface="Wingdings" panose="05000000000000000000" pitchFamily="2" charset="2"/>
                <a:hlinkClick r:id="rId2"/>
              </a:rPr>
              <a:t>http://www.wimgielis.be</a:t>
            </a:r>
            <a:endParaRPr lang="nl-BE">
              <a:sym typeface="Wingdings" panose="05000000000000000000" pitchFamily="2" charset="2"/>
            </a:endParaRPr>
          </a:p>
          <a:p>
            <a:pPr lvl="1"/>
            <a:r>
              <a:rPr lang="nl-BE">
                <a:sym typeface="Wingdings" panose="05000000000000000000" pitchFamily="2" charset="2"/>
              </a:rPr>
              <a:t>ook materiaal ervan geplukt</a:t>
            </a:r>
            <a:endParaRPr lang="nl-BE"/>
          </a:p>
          <a:p>
            <a:pPr lvl="1"/>
            <a:r>
              <a:rPr lang="nl-BE" u="sng"/>
              <a:t>geen</a:t>
            </a:r>
            <a:r>
              <a:rPr lang="nl-BE"/>
              <a:t> VBA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Topics</a:t>
            </a: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80000"/>
              </a:lnSpc>
            </a:pPr>
            <a:r>
              <a:rPr lang="en-US" sz="1600"/>
              <a:t>sneltoetscombinaties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beveiliging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voorwaardelijke opmaak + celeigenschappen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data validatie (en opmerkingen)</a:t>
            </a:r>
          </a:p>
          <a:p>
            <a:pPr lvl="1">
              <a:lnSpc>
                <a:spcPct val="80000"/>
              </a:lnSpc>
            </a:pPr>
            <a:r>
              <a:rPr lang="nl-BE" sz="1600"/>
              <a:t>formules</a:t>
            </a:r>
          </a:p>
          <a:p>
            <a:pPr lvl="2">
              <a:lnSpc>
                <a:spcPct val="80000"/>
              </a:lnSpc>
            </a:pPr>
            <a:r>
              <a:rPr lang="nl-BE" sz="1400"/>
              <a:t>ongekend of nieuw gebruik</a:t>
            </a:r>
          </a:p>
          <a:p>
            <a:pPr lvl="2">
              <a:lnSpc>
                <a:spcPct val="80000"/>
              </a:lnSpc>
            </a:pPr>
            <a:r>
              <a:rPr lang="nl-BE" sz="1400"/>
              <a:t>matrixformules</a:t>
            </a:r>
          </a:p>
          <a:p>
            <a:pPr lvl="1">
              <a:lnSpc>
                <a:spcPct val="80000"/>
              </a:lnSpc>
            </a:pPr>
            <a:r>
              <a:rPr lang="nl-BE" sz="1600"/>
              <a:t>foutopsporing</a:t>
            </a:r>
          </a:p>
          <a:p>
            <a:pPr lvl="1">
              <a:lnSpc>
                <a:spcPct val="80000"/>
              </a:lnSpc>
            </a:pPr>
            <a:r>
              <a:rPr lang="nl-BE" sz="1600"/>
              <a:t>benoemde bereiken</a:t>
            </a:r>
          </a:p>
          <a:p>
            <a:pPr lvl="1">
              <a:lnSpc>
                <a:spcPct val="80000"/>
              </a:lnSpc>
            </a:pPr>
            <a:r>
              <a:rPr lang="nl-BE" sz="1600"/>
              <a:t>autofilter en uitgebreide filter</a:t>
            </a:r>
          </a:p>
          <a:p>
            <a:pPr lvl="1">
              <a:lnSpc>
                <a:spcPct val="80000"/>
              </a:lnSpc>
            </a:pPr>
            <a:r>
              <a:rPr lang="nl-BE" sz="1600"/>
              <a:t>draaitabel en draaigrafiek</a:t>
            </a:r>
          </a:p>
          <a:p>
            <a:pPr lvl="1">
              <a:lnSpc>
                <a:spcPct val="80000"/>
              </a:lnSpc>
            </a:pPr>
            <a:r>
              <a:rPr lang="nl-BE" sz="1600"/>
              <a:t>grafieken</a:t>
            </a:r>
          </a:p>
          <a:p>
            <a:pPr lvl="1">
              <a:lnSpc>
                <a:spcPct val="80000"/>
              </a:lnSpc>
            </a:pPr>
            <a:r>
              <a:rPr lang="nl-BE" sz="1600"/>
              <a:t>ASAP utilities</a:t>
            </a:r>
          </a:p>
          <a:p>
            <a:pPr lvl="1">
              <a:lnSpc>
                <a:spcPct val="80000"/>
              </a:lnSpc>
            </a:pPr>
            <a:r>
              <a:rPr lang="nl-BE" sz="1600"/>
              <a:t>andere:</a:t>
            </a:r>
          </a:p>
          <a:p>
            <a:pPr lvl="2">
              <a:lnSpc>
                <a:spcPct val="80000"/>
              </a:lnSpc>
            </a:pPr>
            <a:r>
              <a:rPr lang="nl-BE" sz="1400"/>
              <a:t>vulgreep</a:t>
            </a:r>
          </a:p>
          <a:p>
            <a:pPr lvl="2">
              <a:lnSpc>
                <a:spcPct val="80000"/>
              </a:lnSpc>
            </a:pPr>
            <a:r>
              <a:rPr lang="nl-BE" sz="1400"/>
              <a:t>plakken speciaal</a:t>
            </a:r>
          </a:p>
          <a:p>
            <a:pPr lvl="2">
              <a:lnSpc>
                <a:spcPct val="80000"/>
              </a:lnSpc>
            </a:pPr>
            <a:r>
              <a:rPr lang="nl-BE" sz="1400"/>
              <a:t>speciale cellen</a:t>
            </a:r>
          </a:p>
          <a:p>
            <a:pPr lvl="1">
              <a:lnSpc>
                <a:spcPct val="80000"/>
              </a:lnSpc>
            </a:pPr>
            <a:r>
              <a:rPr lang="nl-BE" sz="1600"/>
              <a:t>“trucken van de foor”</a:t>
            </a:r>
            <a:endParaRPr lang="en-US" sz="1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Sneltoetscombinaties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nl-BE" sz="1600"/>
              <a:t>Functietoetsen</a:t>
            </a:r>
          </a:p>
          <a:p>
            <a:pPr lvl="1">
              <a:lnSpc>
                <a:spcPct val="80000"/>
              </a:lnSpc>
            </a:pPr>
            <a:r>
              <a:rPr lang="nl-BE" sz="1400"/>
              <a:t>F1: RTFM...</a:t>
            </a:r>
          </a:p>
          <a:p>
            <a:pPr lvl="1">
              <a:lnSpc>
                <a:spcPct val="80000"/>
              </a:lnSpc>
            </a:pPr>
            <a:r>
              <a:rPr lang="nl-BE" sz="1400"/>
              <a:t>F3: benoemd bereik invoegen</a:t>
            </a:r>
          </a:p>
          <a:p>
            <a:pPr lvl="1">
              <a:lnSpc>
                <a:spcPct val="80000"/>
              </a:lnSpc>
            </a:pPr>
            <a:r>
              <a:rPr lang="nl-BE" sz="1400"/>
              <a:t>F4: celverwijzingen</a:t>
            </a:r>
          </a:p>
          <a:p>
            <a:pPr lvl="1">
              <a:lnSpc>
                <a:spcPct val="80000"/>
              </a:lnSpc>
            </a:pPr>
            <a:r>
              <a:rPr lang="nl-BE" sz="1400"/>
              <a:t>F5: speciale cellen</a:t>
            </a:r>
          </a:p>
          <a:p>
            <a:pPr lvl="1">
              <a:lnSpc>
                <a:spcPct val="80000"/>
              </a:lnSpc>
            </a:pPr>
            <a:r>
              <a:rPr lang="nl-BE" sz="1400"/>
              <a:t>F11: standaardgrafiek</a:t>
            </a:r>
          </a:p>
          <a:p>
            <a:pPr lvl="1">
              <a:lnSpc>
                <a:spcPct val="80000"/>
              </a:lnSpc>
            </a:pPr>
            <a:r>
              <a:rPr lang="nl-BE" sz="1400"/>
              <a:t>F12: opslaan als</a:t>
            </a:r>
            <a:endParaRPr lang="en-US" sz="1400"/>
          </a:p>
          <a:p>
            <a:pPr>
              <a:lnSpc>
                <a:spcPct val="80000"/>
              </a:lnSpc>
            </a:pPr>
            <a:r>
              <a:rPr lang="nl-BE" sz="1600"/>
              <a:t>Ctrl</a:t>
            </a:r>
            <a:endParaRPr lang="en-US" sz="1600"/>
          </a:p>
          <a:p>
            <a:pPr lvl="1">
              <a:lnSpc>
                <a:spcPct val="80000"/>
              </a:lnSpc>
            </a:pPr>
            <a:r>
              <a:rPr lang="en-US" sz="1400"/>
              <a:t>Ctrl-;</a:t>
            </a:r>
          </a:p>
          <a:p>
            <a:pPr lvl="1">
              <a:lnSpc>
                <a:spcPct val="80000"/>
              </a:lnSpc>
            </a:pPr>
            <a:r>
              <a:rPr lang="nl-BE" sz="1400"/>
              <a:t>Ctrl-Arrows (+ Shift), Ctrl-*</a:t>
            </a:r>
          </a:p>
          <a:p>
            <a:pPr lvl="1">
              <a:lnSpc>
                <a:spcPct val="80000"/>
              </a:lnSpc>
            </a:pPr>
            <a:r>
              <a:rPr lang="nl-BE" sz="1400"/>
              <a:t>Ctrl-End</a:t>
            </a:r>
            <a:endParaRPr lang="en-US" sz="1400"/>
          </a:p>
          <a:p>
            <a:pPr lvl="1">
              <a:lnSpc>
                <a:spcPct val="80000"/>
              </a:lnSpc>
            </a:pPr>
            <a:r>
              <a:rPr lang="nl-BE" sz="1400"/>
              <a:t>Ctrl-Z, Ctrl-Y (F4)</a:t>
            </a:r>
            <a:endParaRPr lang="en-US" sz="1400"/>
          </a:p>
          <a:p>
            <a:pPr lvl="1">
              <a:lnSpc>
                <a:spcPct val="80000"/>
              </a:lnSpc>
            </a:pPr>
            <a:r>
              <a:rPr lang="nl-BE" sz="1400"/>
              <a:t>Ctrl-Enter (random getallen)</a:t>
            </a:r>
          </a:p>
          <a:p>
            <a:pPr lvl="1">
              <a:lnSpc>
                <a:spcPct val="80000"/>
              </a:lnSpc>
            </a:pPr>
            <a:r>
              <a:rPr lang="nl-BE" sz="1400"/>
              <a:t>Ctrl-Alt-Del</a:t>
            </a:r>
          </a:p>
          <a:p>
            <a:pPr lvl="1">
              <a:lnSpc>
                <a:spcPct val="80000"/>
              </a:lnSpc>
            </a:pPr>
            <a:r>
              <a:rPr lang="nl-BE" sz="1400"/>
              <a:t>Ctrl-PageDn, Ctrl-PageUp</a:t>
            </a:r>
          </a:p>
          <a:p>
            <a:pPr lvl="1">
              <a:lnSpc>
                <a:spcPct val="80000"/>
              </a:lnSpc>
            </a:pPr>
            <a:r>
              <a:rPr lang="nl-BE" sz="1400"/>
              <a:t>Ctrl-F4, Alt-F4</a:t>
            </a:r>
            <a:endParaRPr lang="en-US" sz="1400"/>
          </a:p>
          <a:p>
            <a:pPr>
              <a:lnSpc>
                <a:spcPct val="80000"/>
              </a:lnSpc>
            </a:pPr>
            <a:r>
              <a:rPr lang="nl-BE" sz="1600"/>
              <a:t>De gewone Office sneltoetsen</a:t>
            </a:r>
            <a:endParaRPr lang="en-US" sz="1600"/>
          </a:p>
          <a:p>
            <a:pPr>
              <a:lnSpc>
                <a:spcPct val="80000"/>
              </a:lnSpc>
            </a:pPr>
            <a:r>
              <a:rPr lang="nl-BE" sz="1600"/>
              <a:t>zelf kleine macro maken</a:t>
            </a:r>
            <a:endParaRPr lang="en-US" sz="1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Beveiliging</a:t>
            </a: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nl-BE"/>
              <a:t>Excel is niet zo lek als een zeef</a:t>
            </a:r>
          </a:p>
          <a:p>
            <a:pPr>
              <a:lnSpc>
                <a:spcPct val="90000"/>
              </a:lnSpc>
            </a:pPr>
            <a:r>
              <a:rPr lang="nl-BE"/>
              <a:t>Waarop beveiliging en hoe doe je dit?</a:t>
            </a:r>
          </a:p>
          <a:p>
            <a:pPr lvl="1">
              <a:lnSpc>
                <a:spcPct val="90000"/>
              </a:lnSpc>
            </a:pPr>
            <a:r>
              <a:rPr lang="nl-BE"/>
              <a:t>Op het bestand zelf</a:t>
            </a:r>
          </a:p>
          <a:p>
            <a:pPr lvl="1">
              <a:lnSpc>
                <a:spcPct val="90000"/>
              </a:lnSpc>
            </a:pPr>
            <a:r>
              <a:rPr lang="nl-BE"/>
              <a:t>Op de structuur van het bestand</a:t>
            </a:r>
          </a:p>
          <a:p>
            <a:pPr lvl="1">
              <a:lnSpc>
                <a:spcPct val="90000"/>
              </a:lnSpc>
            </a:pPr>
            <a:r>
              <a:rPr lang="nl-BE"/>
              <a:t>Op alle afzonderlijke tabbladen</a:t>
            </a:r>
          </a:p>
          <a:p>
            <a:pPr lvl="1">
              <a:lnSpc>
                <a:spcPct val="90000"/>
              </a:lnSpc>
            </a:pPr>
            <a:r>
              <a:rPr lang="nl-BE"/>
              <a:t>(Op VBA-code)</a:t>
            </a:r>
          </a:p>
          <a:p>
            <a:pPr>
              <a:lnSpc>
                <a:spcPct val="90000"/>
              </a:lnSpc>
            </a:pPr>
            <a:r>
              <a:rPr lang="nl-BE"/>
              <a:t>Sommige cellen laten invullen</a:t>
            </a:r>
          </a:p>
          <a:p>
            <a:pPr>
              <a:lnSpc>
                <a:spcPct val="90000"/>
              </a:lnSpc>
            </a:pPr>
            <a:r>
              <a:rPr lang="nl-BE"/>
              <a:t>Beveiliging wordt verbeterd, e</a:t>
            </a:r>
            <a:r>
              <a:rPr lang="en-US"/>
              <a:t>n toch… </a:t>
            </a:r>
            <a:r>
              <a:rPr lang="en-US">
                <a:sym typeface="Wingdings" panose="05000000000000000000" pitchFamily="2" charset="2"/>
              </a:rPr>
              <a:t>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en-US"/>
              <a:t>Google, forums</a:t>
            </a:r>
            <a:endParaRPr lang="en-US">
              <a:sym typeface="Wingdings" panose="05000000000000000000" pitchFamily="2" charset="2"/>
            </a:endParaRPr>
          </a:p>
          <a:p>
            <a:pPr lvl="1">
              <a:lnSpc>
                <a:spcPct val="90000"/>
              </a:lnSpc>
            </a:pPr>
            <a:r>
              <a:rPr lang="nl-BE">
                <a:sym typeface="Wingdings" panose="05000000000000000000" pitchFamily="2" charset="2"/>
              </a:rPr>
              <a:t>OpenOffice (Helpmij topic)</a:t>
            </a:r>
            <a:endParaRPr lang="en-US"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Benoemde bereiken</a:t>
            </a: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nl-BE" sz="2400"/>
              <a:t>formulebalk</a:t>
            </a:r>
            <a:endParaRPr lang="nl-BE" sz="240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nl-BE" sz="2400"/>
              <a:t>Invoegen | Naam | Definiëren</a:t>
            </a:r>
            <a:br>
              <a:rPr lang="nl-BE" sz="2400"/>
            </a:br>
            <a:r>
              <a:rPr lang="nl-BE" sz="2400"/>
              <a:t>(</a:t>
            </a:r>
            <a:r>
              <a:rPr lang="nl-BE" sz="2400" i="1"/>
              <a:t>Insert</a:t>
            </a:r>
            <a:r>
              <a:rPr lang="nl-BE" sz="2400"/>
              <a:t> | </a:t>
            </a:r>
            <a:r>
              <a:rPr lang="nl-BE" sz="2400" i="1"/>
              <a:t>Name</a:t>
            </a:r>
            <a:r>
              <a:rPr lang="nl-BE" sz="2400"/>
              <a:t> | </a:t>
            </a:r>
            <a:r>
              <a:rPr lang="nl-BE" sz="2400" i="1"/>
              <a:t>Define</a:t>
            </a:r>
            <a:r>
              <a:rPr lang="nl-BE" sz="2400"/>
              <a:t>)</a:t>
            </a:r>
          </a:p>
          <a:p>
            <a:pPr>
              <a:lnSpc>
                <a:spcPct val="80000"/>
              </a:lnSpc>
            </a:pPr>
            <a:r>
              <a:rPr lang="nl-BE" sz="2400"/>
              <a:t>bereiken breiden mee uit</a:t>
            </a:r>
          </a:p>
          <a:p>
            <a:pPr>
              <a:lnSpc>
                <a:spcPct val="80000"/>
              </a:lnSpc>
            </a:pPr>
            <a:r>
              <a:rPr lang="nl-BE" sz="2400"/>
              <a:t>constanten</a:t>
            </a:r>
          </a:p>
          <a:p>
            <a:pPr>
              <a:lnSpc>
                <a:spcPct val="80000"/>
              </a:lnSpc>
            </a:pPr>
            <a:r>
              <a:rPr lang="nl-BE" sz="2400"/>
              <a:t>dynamische bereiken (cf. grafieken)</a:t>
            </a:r>
          </a:p>
          <a:p>
            <a:pPr lvl="1">
              <a:lnSpc>
                <a:spcPct val="80000"/>
              </a:lnSpc>
            </a:pPr>
            <a:r>
              <a:rPr lang="nl-BE" sz="2000"/>
              <a:t>vermijd hele kolommen in formules</a:t>
            </a:r>
          </a:p>
          <a:p>
            <a:pPr lvl="1">
              <a:lnSpc>
                <a:spcPct val="80000"/>
              </a:lnSpc>
            </a:pPr>
            <a:r>
              <a:rPr lang="nl-BE" sz="2000"/>
              <a:t>VERSCHUIVING functie (</a:t>
            </a:r>
            <a:r>
              <a:rPr lang="nl-BE" sz="2000" i="1"/>
              <a:t>offset</a:t>
            </a:r>
            <a:r>
              <a:rPr lang="nl-BE" sz="2000"/>
              <a:t>)</a:t>
            </a:r>
          </a:p>
          <a:p>
            <a:pPr>
              <a:lnSpc>
                <a:spcPct val="80000"/>
              </a:lnSpc>
            </a:pPr>
            <a:r>
              <a:rPr lang="nl-BE" sz="2400"/>
              <a:t>voor keuzelijsten (cf. data validatie)</a:t>
            </a:r>
          </a:p>
          <a:p>
            <a:pPr>
              <a:lnSpc>
                <a:spcPct val="80000"/>
              </a:lnSpc>
            </a:pPr>
            <a:r>
              <a:rPr lang="nl-BE" sz="2400"/>
              <a:t>op elk blad of heel het bestand; absoluut of relatief</a:t>
            </a:r>
          </a:p>
          <a:p>
            <a:pPr>
              <a:lnSpc>
                <a:spcPct val="80000"/>
              </a:lnSpc>
            </a:pPr>
            <a:r>
              <a:rPr lang="nl-BE" sz="2400"/>
              <a:t>Invoegen | Naam | Creëren (</a:t>
            </a:r>
            <a:r>
              <a:rPr lang="nl-BE" sz="2400" i="1"/>
              <a:t>Insert</a:t>
            </a:r>
            <a:r>
              <a:rPr lang="nl-BE" sz="2400"/>
              <a:t> | </a:t>
            </a:r>
            <a:r>
              <a:rPr lang="nl-BE" sz="2400" i="1"/>
              <a:t>Name</a:t>
            </a:r>
            <a:r>
              <a:rPr lang="nl-BE" sz="2400"/>
              <a:t> | </a:t>
            </a:r>
            <a:r>
              <a:rPr lang="nl-BE" sz="2400" i="1"/>
              <a:t>Create</a:t>
            </a:r>
            <a:r>
              <a:rPr lang="nl-BE" sz="2400"/>
              <a:t>)</a:t>
            </a:r>
          </a:p>
          <a:p>
            <a:pPr>
              <a:lnSpc>
                <a:spcPct val="80000"/>
              </a:lnSpc>
            </a:pPr>
            <a:r>
              <a:rPr lang="nl-BE" sz="2400">
                <a:sym typeface="Wingdings" panose="05000000000000000000" pitchFamily="2" charset="2"/>
              </a:rPr>
              <a:t>F3 om naam te plakken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Foutopsporing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nl-BE" sz="2000"/>
              <a:t>druk F2</a:t>
            </a:r>
          </a:p>
          <a:p>
            <a:pPr>
              <a:lnSpc>
                <a:spcPct val="90000"/>
              </a:lnSpc>
            </a:pPr>
            <a:r>
              <a:rPr lang="nl-BE" sz="2000"/>
              <a:t>werkbalk Formules controleren (</a:t>
            </a:r>
            <a:r>
              <a:rPr lang="nl-BE" sz="2000" i="1"/>
              <a:t>Formula auditing</a:t>
            </a:r>
            <a:r>
              <a:rPr lang="nl-BE" sz="2000"/>
              <a:t>) of Extra </a:t>
            </a:r>
            <a:r>
              <a:rPr lang="nl-BE" sz="1400"/>
              <a:t>(</a:t>
            </a:r>
            <a:r>
              <a:rPr lang="nl-BE" sz="1400" i="1"/>
              <a:t>Tools</a:t>
            </a:r>
            <a:r>
              <a:rPr lang="nl-BE" sz="1400"/>
              <a:t>)</a:t>
            </a:r>
          </a:p>
          <a:p>
            <a:pPr>
              <a:lnSpc>
                <a:spcPct val="90000"/>
              </a:lnSpc>
            </a:pPr>
            <a:r>
              <a:rPr lang="nl-BE" sz="2000"/>
              <a:t>vergrootglas: stap voor stap</a:t>
            </a:r>
          </a:p>
          <a:p>
            <a:pPr>
              <a:lnSpc>
                <a:spcPct val="90000"/>
              </a:lnSpc>
            </a:pPr>
            <a:r>
              <a:rPr lang="nl-BE" sz="2000"/>
              <a:t>hulppijlen laten zien:</a:t>
            </a:r>
          </a:p>
          <a:p>
            <a:pPr lvl="1">
              <a:lnSpc>
                <a:spcPct val="90000"/>
              </a:lnSpc>
            </a:pPr>
            <a:r>
              <a:rPr lang="nl-BE" sz="1800"/>
              <a:t>Welke cellen worden gebruikt in formule? (</a:t>
            </a:r>
            <a:r>
              <a:rPr lang="nl-BE" sz="1800" i="1"/>
              <a:t>precedents</a:t>
            </a:r>
            <a:r>
              <a:rPr lang="nl-BE" sz="1800"/>
              <a:t>)</a:t>
            </a:r>
          </a:p>
          <a:p>
            <a:pPr lvl="1">
              <a:lnSpc>
                <a:spcPct val="90000"/>
              </a:lnSpc>
            </a:pPr>
            <a:r>
              <a:rPr lang="nl-BE" sz="1800"/>
              <a:t>Welke cellen maken gebruik van deze cel? (</a:t>
            </a:r>
            <a:r>
              <a:rPr lang="nl-BE" sz="1800" i="1"/>
              <a:t>dependents</a:t>
            </a:r>
            <a:r>
              <a:rPr lang="nl-BE" sz="1800"/>
              <a:t>)</a:t>
            </a:r>
          </a:p>
          <a:p>
            <a:pPr>
              <a:lnSpc>
                <a:spcPct val="90000"/>
              </a:lnSpc>
            </a:pPr>
            <a:r>
              <a:rPr lang="nl-BE" sz="2000"/>
              <a:t>hulp bij foutwaarden:</a:t>
            </a:r>
          </a:p>
          <a:p>
            <a:pPr lvl="1">
              <a:lnSpc>
                <a:spcPct val="90000"/>
              </a:lnSpc>
            </a:pPr>
            <a:r>
              <a:rPr lang="nl-BE" sz="1800"/>
              <a:t>Wizard (</a:t>
            </a:r>
            <a:r>
              <a:rPr lang="nl-BE" sz="1800" i="1"/>
              <a:t>error checking</a:t>
            </a:r>
            <a:r>
              <a:rPr lang="nl-BE" sz="1800"/>
              <a:t>)</a:t>
            </a:r>
            <a:endParaRPr lang="en-US" sz="1800"/>
          </a:p>
          <a:p>
            <a:pPr lvl="1">
              <a:lnSpc>
                <a:spcPct val="90000"/>
              </a:lnSpc>
            </a:pPr>
            <a:r>
              <a:rPr lang="nl-BE" sz="1800"/>
              <a:t>Bereiken aanduiden (</a:t>
            </a:r>
            <a:r>
              <a:rPr lang="nl-BE" sz="1800" i="1"/>
              <a:t>trace error</a:t>
            </a:r>
            <a:r>
              <a:rPr lang="nl-BE" sz="1800"/>
              <a:t>)</a:t>
            </a:r>
          </a:p>
          <a:p>
            <a:pPr lvl="1">
              <a:lnSpc>
                <a:spcPct val="90000"/>
              </a:lnSpc>
            </a:pPr>
            <a:r>
              <a:rPr lang="nl-BE" sz="1800"/>
              <a:t>Extra | Opties | Foutindicator (?) (</a:t>
            </a:r>
            <a:r>
              <a:rPr lang="nl-BE" sz="1800" i="1"/>
              <a:t>Tools</a:t>
            </a:r>
            <a:r>
              <a:rPr lang="nl-BE" sz="1800"/>
              <a:t> | </a:t>
            </a:r>
            <a:r>
              <a:rPr lang="nl-BE" sz="1800" i="1"/>
              <a:t>Options</a:t>
            </a:r>
            <a:r>
              <a:rPr lang="nl-BE" sz="1800"/>
              <a:t> | </a:t>
            </a:r>
            <a:r>
              <a:rPr lang="nl-BE" sz="1800" i="1"/>
              <a:t>Error checking</a:t>
            </a:r>
            <a:r>
              <a:rPr lang="nl-BE" sz="1800"/>
              <a:t>)</a:t>
            </a:r>
          </a:p>
          <a:p>
            <a:pPr lvl="1">
              <a:lnSpc>
                <a:spcPct val="90000"/>
              </a:lnSpc>
            </a:pPr>
            <a:r>
              <a:rPr lang="nl-BE" sz="1800"/>
              <a:t>Extra | Opties | Weergave | Formules </a:t>
            </a:r>
            <a:r>
              <a:rPr lang="nl-BE" sz="1400"/>
              <a:t>(</a:t>
            </a:r>
            <a:r>
              <a:rPr lang="nl-BE" sz="1400" i="1"/>
              <a:t>Tools</a:t>
            </a:r>
            <a:r>
              <a:rPr lang="nl-BE" sz="1400"/>
              <a:t> | </a:t>
            </a:r>
            <a:r>
              <a:rPr lang="nl-BE" sz="1400" i="1"/>
              <a:t>Options</a:t>
            </a:r>
            <a:r>
              <a:rPr lang="nl-BE" sz="1400"/>
              <a:t> | </a:t>
            </a:r>
            <a:r>
              <a:rPr lang="nl-BE" sz="1400" i="1"/>
              <a:t>View</a:t>
            </a:r>
            <a:r>
              <a:rPr lang="nl-BE" sz="1400"/>
              <a:t> | </a:t>
            </a:r>
            <a:r>
              <a:rPr lang="nl-BE" sz="1400" i="1"/>
              <a:t>Formulas</a:t>
            </a:r>
            <a:r>
              <a:rPr lang="nl-BE" sz="1400"/>
              <a:t>)</a:t>
            </a:r>
          </a:p>
          <a:p>
            <a:pPr>
              <a:lnSpc>
                <a:spcPct val="90000"/>
              </a:lnSpc>
            </a:pPr>
            <a:r>
              <a:rPr lang="nl-BE" sz="2000"/>
              <a:t>kringverwijzingen</a:t>
            </a:r>
          </a:p>
          <a:p>
            <a:pPr>
              <a:lnSpc>
                <a:spcPct val="90000"/>
              </a:lnSpc>
            </a:pPr>
            <a:r>
              <a:rPr lang="nl-BE" sz="2000"/>
              <a:t>fout nog niet gevonden? </a:t>
            </a:r>
            <a:r>
              <a:rPr lang="nl-BE" sz="2000">
                <a:hlinkClick r:id="rId2"/>
              </a:rPr>
              <a:t>wgielis@aexis.com</a:t>
            </a:r>
            <a:r>
              <a:rPr lang="nl-BE" sz="2000"/>
              <a:t> </a:t>
            </a:r>
            <a:r>
              <a:rPr lang="nl-BE" sz="2000">
                <a:sym typeface="Wingdings" panose="05000000000000000000" pitchFamily="2" charset="2"/>
              </a:rPr>
              <a:t></a:t>
            </a:r>
            <a:endParaRPr lang="en-US" sz="2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Analysis Toolpak</a:t>
            </a: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BE"/>
              <a:t>nog een hoop functies erbij</a:t>
            </a:r>
          </a:p>
          <a:p>
            <a:r>
              <a:rPr lang="nl-BE"/>
              <a:t>maar:</a:t>
            </a:r>
          </a:p>
          <a:p>
            <a:pPr lvl="1"/>
            <a:r>
              <a:rPr lang="nl-BE"/>
              <a:t>formules worden niet vertaald in andere talen</a:t>
            </a:r>
          </a:p>
          <a:p>
            <a:pPr lvl="1"/>
            <a:r>
              <a:rPr lang="nl-BE"/>
              <a:t>invoegtoepassing moet ingeladen zijn; zie bij Extra | Invoegtoepassingen (</a:t>
            </a:r>
            <a:r>
              <a:rPr lang="nl-BE" i="1"/>
              <a:t>Tools</a:t>
            </a:r>
            <a:r>
              <a:rPr lang="nl-BE"/>
              <a:t> | </a:t>
            </a:r>
            <a:r>
              <a:rPr lang="nl-BE" i="1"/>
              <a:t>Add-ins</a:t>
            </a:r>
            <a:r>
              <a:rPr lang="nl-BE"/>
              <a:t>)</a:t>
            </a:r>
          </a:p>
          <a:p>
            <a:r>
              <a:rPr lang="nl-BE"/>
              <a:t>(schieten functies tekort, programmeer je eigen functie in VBA. Bvb: tel alle cellen op met rode celkleur)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Grafieken</a:t>
            </a: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nl-BE"/>
              <a:t>zeg niet: “Excel heeft geen deftige grafieken”</a:t>
            </a:r>
          </a:p>
          <a:p>
            <a:pPr lvl="1"/>
            <a:r>
              <a:rPr lang="nl-BE"/>
              <a:t>vraagt wel tijd en creativiteit, kunst</a:t>
            </a:r>
          </a:p>
          <a:p>
            <a:pPr lvl="1"/>
            <a:r>
              <a:rPr lang="nl-BE"/>
              <a:t>cf. benoemde bereiken</a:t>
            </a:r>
          </a:p>
          <a:p>
            <a:pPr lvl="1"/>
            <a:r>
              <a:rPr lang="nl-BE"/>
              <a:t>voorbeeldjes, technieken, ...: zie Excel bestand</a:t>
            </a:r>
          </a:p>
          <a:p>
            <a:pPr lvl="1"/>
            <a:r>
              <a:rPr lang="nl-BE"/>
              <a:t>top sites voor grafieken:</a:t>
            </a:r>
          </a:p>
          <a:p>
            <a:pPr lvl="2"/>
            <a:r>
              <a:rPr lang="nl-BE"/>
              <a:t>Jon Peltier (</a:t>
            </a:r>
            <a:r>
              <a:rPr lang="en-US">
                <a:hlinkClick r:id="rId2"/>
              </a:rPr>
              <a:t>www.peltiertech.com</a:t>
            </a:r>
            <a:r>
              <a:rPr lang="en-US"/>
              <a:t>)</a:t>
            </a:r>
          </a:p>
          <a:p>
            <a:pPr lvl="2"/>
            <a:r>
              <a:rPr lang="en-US"/>
              <a:t>Andy Pope (</a:t>
            </a:r>
            <a:r>
              <a:rPr lang="en-US">
                <a:hlinkClick r:id="rId3"/>
              </a:rPr>
              <a:t>www.andypope.info</a:t>
            </a:r>
            <a:r>
              <a:rPr lang="en-US"/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1179</TotalTime>
  <Words>795</Words>
  <Application>Microsoft Office PowerPoint</Application>
  <PresentationFormat>On-screen Show (4:3)</PresentationFormat>
  <Paragraphs>275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Wingdings</vt:lpstr>
      <vt:lpstr>Times New Roman</vt:lpstr>
      <vt:lpstr>Capsules</vt:lpstr>
      <vt:lpstr>Haal meer uit Excel...   zonder VBA</vt:lpstr>
      <vt:lpstr>Vooraf</vt:lpstr>
      <vt:lpstr>Topics</vt:lpstr>
      <vt:lpstr>Sneltoetscombinaties</vt:lpstr>
      <vt:lpstr>Beveiliging</vt:lpstr>
      <vt:lpstr>Benoemde bereiken</vt:lpstr>
      <vt:lpstr>Foutopsporing</vt:lpstr>
      <vt:lpstr>Analysis Toolpak</vt:lpstr>
      <vt:lpstr>Grafieken</vt:lpstr>
      <vt:lpstr>Excel utilities</vt:lpstr>
      <vt:lpstr>Wim op het web</vt:lpstr>
      <vt:lpstr>Excel op het web</vt:lpstr>
      <vt:lpstr>Excel op het web (2)</vt:lpstr>
      <vt:lpstr>Excel op het web (3)</vt:lpstr>
      <vt:lpstr>Excel op het web (4)</vt:lpstr>
      <vt:lpstr>Excel op het web (5)</vt:lpstr>
      <vt:lpstr>Gene zwans...</vt:lpstr>
      <vt:lpstr>Einde</vt:lpstr>
    </vt:vector>
  </TitlesOfParts>
  <Company>http://www.wimgielis.be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Taking Excel to a higher level...</dc:title>
  <dc:creator>Wim Gielis</dc:creator>
  <cp:lastModifiedBy>Wim Gielis</cp:lastModifiedBy>
  <cp:revision>37</cp:revision>
  <dcterms:created xsi:type="dcterms:W3CDTF">2007-11-07T16:15:15Z</dcterms:created>
  <dcterms:modified xsi:type="dcterms:W3CDTF">2014-01-02T12:34:32Z</dcterms:modified>
</cp:coreProperties>
</file>